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7" r:id="rId2"/>
    <p:sldId id="269" r:id="rId3"/>
    <p:sldId id="286" r:id="rId4"/>
    <p:sldId id="270" r:id="rId5"/>
    <p:sldId id="271" r:id="rId6"/>
    <p:sldId id="272" r:id="rId7"/>
    <p:sldId id="273" r:id="rId8"/>
    <p:sldId id="274" r:id="rId9"/>
    <p:sldId id="275" r:id="rId10"/>
    <p:sldId id="276" r:id="rId11"/>
    <p:sldId id="277" r:id="rId12"/>
    <p:sldId id="283" r:id="rId13"/>
    <p:sldId id="284" r:id="rId14"/>
    <p:sldId id="28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62" autoAdjust="0"/>
  </p:normalViewPr>
  <p:slideViewPr>
    <p:cSldViewPr>
      <p:cViewPr varScale="1">
        <p:scale>
          <a:sx n="70" d="100"/>
          <a:sy n="70" d="100"/>
        </p:scale>
        <p:origin x="-1386" y="-90"/>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A4E824-D955-4EE1-B5CB-936F2AF4A9DA}" type="datetimeFigureOut">
              <a:rPr lang="en-IN" smtClean="0"/>
              <a:t>27-11-2022</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247D9E6-189C-44FE-9AE9-7779B5400E8F}" type="slidenum">
              <a:rPr lang="en-IN" smtClean="0"/>
              <a:t>‹#›</a:t>
            </a:fld>
            <a:endParaRPr lang="en-IN"/>
          </a:p>
        </p:txBody>
      </p:sp>
    </p:spTree>
    <p:extLst>
      <p:ext uri="{BB962C8B-B14F-4D97-AF65-F5344CB8AC3E}">
        <p14:creationId xmlns:p14="http://schemas.microsoft.com/office/powerpoint/2010/main" val="35700234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803EC6A-95D9-429D-B84E-30B1F291256E}" type="slidenum">
              <a:rPr lang="en-IN" smtClean="0"/>
              <a:t>7</a:t>
            </a:fld>
            <a:endParaRPr lang="en-IN"/>
          </a:p>
        </p:txBody>
      </p:sp>
    </p:spTree>
    <p:extLst>
      <p:ext uri="{BB962C8B-B14F-4D97-AF65-F5344CB8AC3E}">
        <p14:creationId xmlns:p14="http://schemas.microsoft.com/office/powerpoint/2010/main" val="2948658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803EC6A-95D9-429D-B84E-30B1F291256E}" type="slidenum">
              <a:rPr lang="en-IN" smtClean="0"/>
              <a:t>9</a:t>
            </a:fld>
            <a:endParaRPr lang="en-IN"/>
          </a:p>
        </p:txBody>
      </p:sp>
    </p:spTree>
    <p:extLst>
      <p:ext uri="{BB962C8B-B14F-4D97-AF65-F5344CB8AC3E}">
        <p14:creationId xmlns:p14="http://schemas.microsoft.com/office/powerpoint/2010/main" val="89183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8598ADCF-A835-4FCB-8C1E-3378C6169630}" type="datetimeFigureOut">
              <a:rPr lang="en-IN" smtClean="0"/>
              <a:t>27-11-2022</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a:lstStyle/>
          <a:p>
            <a:fld id="{8025FE22-8D43-4601-895D-169C38464AAF}" type="slidenum">
              <a:rPr lang="en-IN" smtClean="0"/>
              <a:t>‹#›</a:t>
            </a:fld>
            <a:endParaRPr lang="en-IN"/>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598ADCF-A835-4FCB-8C1E-3378C6169630}" type="datetimeFigureOut">
              <a:rPr lang="en-IN" smtClean="0"/>
              <a:t>27-11-2022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598ADCF-A835-4FCB-8C1E-3378C6169630}" type="datetimeFigureOut">
              <a:rPr lang="en-IN" smtClean="0"/>
              <a:t>27-11-2022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598ADCF-A835-4FCB-8C1E-3378C6169630}" type="datetimeFigureOut">
              <a:rPr lang="en-IN" smtClean="0"/>
              <a:t>27-11-2022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8598ADCF-A835-4FCB-8C1E-3378C6169630}" type="datetimeFigureOut">
              <a:rPr lang="en-IN" smtClean="0"/>
              <a:t>27-11-2022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7924800" y="6416675"/>
            <a:ext cx="762000" cy="365125"/>
          </a:xfrm>
        </p:spPr>
        <p:txBody>
          <a:bodyPr/>
          <a:lstStyle/>
          <a:p>
            <a:fld id="{8025FE22-8D43-4601-895D-169C38464AAF}" type="slidenum">
              <a:rPr lang="en-IN" smtClean="0"/>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598ADCF-A835-4FCB-8C1E-3378C6169630}" type="datetimeFigureOut">
              <a:rPr lang="en-IN" smtClean="0"/>
              <a:t>27-11-2022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8598ADCF-A835-4FCB-8C1E-3378C6169630}" type="datetimeFigureOut">
              <a:rPr lang="en-IN" smtClean="0"/>
              <a:t>27-11-2022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8598ADCF-A835-4FCB-8C1E-3378C6169630}" type="datetimeFigureOut">
              <a:rPr lang="en-IN" smtClean="0"/>
              <a:t>27-11-2022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98ADCF-A835-4FCB-8C1E-3378C6169630}" type="datetimeFigureOut">
              <a:rPr lang="en-IN" smtClean="0"/>
              <a:t>27-11-2022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598ADCF-A835-4FCB-8C1E-3378C6169630}" type="datetimeFigureOut">
              <a:rPr lang="en-IN" smtClean="0"/>
              <a:t>27-11-2022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8598ADCF-A835-4FCB-8C1E-3378C6169630}" type="datetimeFigureOut">
              <a:rPr lang="en-IN" smtClean="0"/>
              <a:t>27-11-2022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25FE22-8D43-4601-895D-169C38464AAF}"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8598ADCF-A835-4FCB-8C1E-3378C6169630}" type="datetimeFigureOut">
              <a:rPr lang="en-IN" smtClean="0"/>
              <a:t>27-11-2022</a:t>
            </a:fld>
            <a:endParaRPr lang="en-IN"/>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IN"/>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8025FE22-8D43-4601-895D-169C38464AAF}"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6.PALMS</a:t>
            </a:r>
            <a:endParaRPr lang="en-IN" dirty="0"/>
          </a:p>
        </p:txBody>
      </p:sp>
      <p:pic>
        <p:nvPicPr>
          <p:cNvPr id="11266"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1628800"/>
            <a:ext cx="3394472"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60032" y="1628800"/>
            <a:ext cx="3403162"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2007383" y="6274129"/>
            <a:ext cx="3741665" cy="369332"/>
          </a:xfrm>
          <a:prstGeom prst="rect">
            <a:avLst/>
          </a:prstGeom>
        </p:spPr>
        <p:txBody>
          <a:bodyPr wrap="none">
            <a:spAutoFit/>
          </a:bodyPr>
          <a:lstStyle/>
          <a:p>
            <a:r>
              <a:rPr lang="en-US" dirty="0"/>
              <a:t>Palm tree is here </a:t>
            </a:r>
            <a:r>
              <a:rPr lang="en-US" dirty="0" smtClean="0"/>
              <a:t>by </a:t>
            </a:r>
            <a:r>
              <a:rPr lang="en-US" dirty="0"/>
              <a:t>Basal stem rot……</a:t>
            </a:r>
          </a:p>
        </p:txBody>
      </p:sp>
    </p:spTree>
    <p:extLst>
      <p:ext uri="{BB962C8B-B14F-4D97-AF65-F5344CB8AC3E}">
        <p14:creationId xmlns:p14="http://schemas.microsoft.com/office/powerpoint/2010/main" val="27768804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Content Placeholder 2"/>
          <p:cNvSpPr>
            <a:spLocks noGrp="1"/>
          </p:cNvSpPr>
          <p:nvPr>
            <p:ph idx="1"/>
          </p:nvPr>
        </p:nvSpPr>
        <p:spPr/>
        <p:txBody>
          <a:bodyPr>
            <a:normAutofit/>
          </a:bodyPr>
          <a:lstStyle/>
          <a:p>
            <a:r>
              <a:rPr lang="en-US" dirty="0"/>
              <a:t>This project can be used for simplifying the process of crop disease detection. This project follows one touch process for detection of disease in crop if present. By detecting disease one can take steps for treatment of the same. This project will be beneficial on the specific crop category on which it is trained. This project can save a lot of time which is wasted on detection of diseases found in crop that too with good accuracy.</a:t>
            </a:r>
            <a:endParaRPr lang="en-IN" dirty="0"/>
          </a:p>
        </p:txBody>
      </p:sp>
    </p:spTree>
    <p:extLst>
      <p:ext uri="{BB962C8B-B14F-4D97-AF65-F5344CB8AC3E}">
        <p14:creationId xmlns:p14="http://schemas.microsoft.com/office/powerpoint/2010/main" val="30111380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404813"/>
            <a:ext cx="8964613" cy="5721350"/>
          </a:xfrm>
        </p:spPr>
        <p:txBody>
          <a:bodyPr>
            <a:normAutofit/>
          </a:bodyPr>
          <a:lstStyle/>
          <a:p>
            <a:r>
              <a:rPr lang="en-US" dirty="0"/>
              <a:t>Farmers are facing the issues with </a:t>
            </a:r>
            <a:r>
              <a:rPr lang="en-US" dirty="0" smtClean="0"/>
              <a:t>Tomato </a:t>
            </a:r>
            <a:r>
              <a:rPr lang="en-US" dirty="0"/>
              <a:t>crop disease identification and unable to find effective pesticide or insecticide to control the infected disease. We solve the above issue by developing a machine learning model using the Convolutional Neural Network (CNN) algorithm that detects the Rice Blast, Bacterial Blight and Healthy </a:t>
            </a:r>
            <a:r>
              <a:rPr lang="en-US" dirty="0" smtClean="0"/>
              <a:t>Tomato </a:t>
            </a:r>
            <a:r>
              <a:rPr lang="en-US" dirty="0"/>
              <a:t>leaf images and provides the solution as insecticide or pesticides in order to control the Rice Blast and Bacterial Blight. We see that the system is robust, user friendly, fast and cost efficient result than existing method.</a:t>
            </a:r>
            <a:endParaRPr lang="en-IN" dirty="0"/>
          </a:p>
        </p:txBody>
      </p:sp>
    </p:spTree>
    <p:extLst>
      <p:ext uri="{BB962C8B-B14F-4D97-AF65-F5344CB8AC3E}">
        <p14:creationId xmlns:p14="http://schemas.microsoft.com/office/powerpoint/2010/main" val="5425198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OUR WORK FOR SUSTAINABILITY DEVELOPMENT</a:t>
            </a:r>
            <a:endParaRPr lang="en-IN" dirty="0"/>
          </a:p>
        </p:txBody>
      </p:sp>
      <p:sp>
        <p:nvSpPr>
          <p:cNvPr id="3" name="Content Placeholder 2"/>
          <p:cNvSpPr>
            <a:spLocks noGrp="1"/>
          </p:cNvSpPr>
          <p:nvPr>
            <p:ph idx="1"/>
          </p:nvPr>
        </p:nvSpPr>
        <p:spPr/>
        <p:txBody>
          <a:bodyPr>
            <a:noAutofit/>
          </a:bodyPr>
          <a:lstStyle/>
          <a:p>
            <a:pPr fontAlgn="base"/>
            <a:r>
              <a:rPr lang="en-IN" sz="1600" dirty="0" smtClean="0"/>
              <a:t>ZERO HUNGER-”</a:t>
            </a:r>
            <a:r>
              <a:rPr lang="en-US" sz="1600" dirty="0" smtClean="0"/>
              <a:t>End </a:t>
            </a:r>
            <a:r>
              <a:rPr lang="en-US" sz="1600" dirty="0"/>
              <a:t>hunger, achieve food security and improved nutrition and promote sustainable </a:t>
            </a:r>
            <a:r>
              <a:rPr lang="en-US" sz="1600" dirty="0" smtClean="0"/>
              <a:t>agriculture.”</a:t>
            </a:r>
            <a:endParaRPr lang="en-US" sz="1600" dirty="0"/>
          </a:p>
          <a:p>
            <a:r>
              <a:rPr lang="en-US" sz="1600" dirty="0" smtClean="0"/>
              <a:t>IN THIS PROJECT OUR MAIN AIM IS FOOD SECURITY-</a:t>
            </a:r>
          </a:p>
          <a:p>
            <a:r>
              <a:rPr lang="en-US" sz="1600" dirty="0"/>
              <a:t>Food insecurity is what happens when the next meal is plagued by question marks. ‘When</a:t>
            </a:r>
            <a:br>
              <a:rPr lang="en-US" sz="1600" dirty="0"/>
            </a:br>
            <a:r>
              <a:rPr lang="en-US" sz="1600" dirty="0"/>
              <a:t>will I be able to eat again? Will this be enough to fuel me until then</a:t>
            </a:r>
            <a:r>
              <a:rPr lang="en-US" sz="1600" dirty="0" smtClean="0"/>
              <a:t>?</a:t>
            </a:r>
          </a:p>
          <a:p>
            <a:r>
              <a:rPr lang="en-US" sz="1600" dirty="0"/>
              <a:t>SO, , we can support farmers and </a:t>
            </a:r>
            <a:r>
              <a:rPr lang="en-US" sz="1600" dirty="0" err="1"/>
              <a:t>stockists</a:t>
            </a:r>
            <a:r>
              <a:rPr lang="en-US" sz="1600" dirty="0"/>
              <a:t> who share our dedication to sustainability!</a:t>
            </a:r>
          </a:p>
          <a:p>
            <a:r>
              <a:rPr lang="en-US" sz="1600" dirty="0"/>
              <a:t>Growing produce organically is kinder to the environment and promotes soil fertility that can</a:t>
            </a:r>
          </a:p>
          <a:p>
            <a:r>
              <a:rPr lang="en-US" sz="1600" dirty="0"/>
              <a:t>serve future crops. That is, when we grow and shop organic, we are supporting efforts to</a:t>
            </a:r>
          </a:p>
          <a:p>
            <a:r>
              <a:rPr lang="en-US" sz="1600" dirty="0"/>
              <a:t>maintain supplies and ensure the availability of more good quality food. Acknowledging our</a:t>
            </a:r>
          </a:p>
          <a:p>
            <a:r>
              <a:rPr lang="en-US" sz="1600" dirty="0"/>
              <a:t>impact on animals, global water supply, and the environment, as well as issues such as</a:t>
            </a:r>
          </a:p>
          <a:p>
            <a:r>
              <a:rPr lang="en-US" sz="1600" dirty="0"/>
              <a:t>climate change and increased demand that we may face, we are able to fight for ethicality in</a:t>
            </a:r>
          </a:p>
          <a:p>
            <a:r>
              <a:rPr lang="en-US" sz="1600" dirty="0"/>
              <a:t>our food, and for growth that does not harm the growth capacities of the farmers of the future</a:t>
            </a:r>
            <a:br>
              <a:rPr lang="en-US" sz="1600" dirty="0"/>
            </a:br>
            <a:endParaRPr lang="en-IN" sz="1600" dirty="0"/>
          </a:p>
        </p:txBody>
      </p:sp>
    </p:spTree>
    <p:extLst>
      <p:ext uri="{BB962C8B-B14F-4D97-AF65-F5344CB8AC3E}">
        <p14:creationId xmlns:p14="http://schemas.microsoft.com/office/powerpoint/2010/main" val="28091978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REFRENCES</a:t>
            </a:r>
            <a:endParaRPr lang="en-IN" dirty="0"/>
          </a:p>
        </p:txBody>
      </p:sp>
      <p:sp>
        <p:nvSpPr>
          <p:cNvPr id="3" name="Content Placeholder 2"/>
          <p:cNvSpPr>
            <a:spLocks noGrp="1"/>
          </p:cNvSpPr>
          <p:nvPr>
            <p:ph idx="1"/>
          </p:nvPr>
        </p:nvSpPr>
        <p:spPr/>
        <p:txBody>
          <a:bodyPr/>
          <a:lstStyle/>
          <a:p>
            <a:r>
              <a:rPr lang="en-IN" dirty="0" smtClean="0"/>
              <a:t>TO WORK ON THIS WONDERFUL PROJECT WE USE SOURCES- </a:t>
            </a:r>
          </a:p>
          <a:p>
            <a:r>
              <a:rPr lang="en-IN" dirty="0" smtClean="0"/>
              <a:t>IJERT(INTERNATIONAL JOURNAL OF ENGINEERING RESEARCH AND TECHNOLOGY.</a:t>
            </a:r>
          </a:p>
          <a:p>
            <a:r>
              <a:rPr lang="en-IN" dirty="0" smtClean="0"/>
              <a:t>GIT-HUB…</a:t>
            </a:r>
          </a:p>
          <a:p>
            <a:r>
              <a:rPr lang="en-US" dirty="0" smtClean="0"/>
              <a:t>AGRI-FARM IN LPU </a:t>
            </a:r>
            <a:endParaRPr lang="en-IN" dirty="0"/>
          </a:p>
        </p:txBody>
      </p:sp>
    </p:spTree>
    <p:extLst>
      <p:ext uri="{BB962C8B-B14F-4D97-AF65-F5344CB8AC3E}">
        <p14:creationId xmlns:p14="http://schemas.microsoft.com/office/powerpoint/2010/main" val="7756247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1916832"/>
            <a:ext cx="6408712" cy="2308324"/>
          </a:xfrm>
          <a:prstGeom prst="rect">
            <a:avLst/>
          </a:prstGeom>
          <a:noFill/>
        </p:spPr>
        <p:txBody>
          <a:bodyPr wrap="square" rtlCol="0">
            <a:spAutoFit/>
          </a:bodyPr>
          <a:lstStyle/>
          <a:p>
            <a:r>
              <a:rPr lang="en-US" sz="2400" dirty="0" smtClean="0"/>
              <a:t>NAME-ANVI YADAV</a:t>
            </a:r>
          </a:p>
          <a:p>
            <a:r>
              <a:rPr lang="en-US" sz="2400" dirty="0" smtClean="0"/>
              <a:t>REG.NO-12203482</a:t>
            </a:r>
          </a:p>
          <a:p>
            <a:r>
              <a:rPr lang="en-US" sz="2400" dirty="0" smtClean="0"/>
              <a:t>NAME-SUYASH CHAUBEY</a:t>
            </a:r>
          </a:p>
          <a:p>
            <a:r>
              <a:rPr lang="en-US" sz="2400" dirty="0" smtClean="0"/>
              <a:t>REG.NO-12203518</a:t>
            </a:r>
          </a:p>
          <a:p>
            <a:r>
              <a:rPr lang="en-US" sz="2400" dirty="0" smtClean="0"/>
              <a:t>NAME-</a:t>
            </a:r>
            <a:r>
              <a:rPr lang="en-IN" sz="2400" dirty="0" smtClean="0"/>
              <a:t>SATYA KUMAR  CHAUDHARY</a:t>
            </a:r>
          </a:p>
          <a:p>
            <a:r>
              <a:rPr lang="en-IN" sz="2400" dirty="0" smtClean="0"/>
              <a:t>REG.NO- </a:t>
            </a:r>
            <a:r>
              <a:rPr lang="en-IN" sz="2400" dirty="0"/>
              <a:t>12203506</a:t>
            </a:r>
          </a:p>
        </p:txBody>
      </p:sp>
    </p:spTree>
    <p:extLst>
      <p:ext uri="{BB962C8B-B14F-4D97-AF65-F5344CB8AC3E}">
        <p14:creationId xmlns:p14="http://schemas.microsoft.com/office/powerpoint/2010/main" val="31532600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43608" y="836712"/>
            <a:ext cx="7128792" cy="2308324"/>
          </a:xfrm>
          <a:prstGeom prst="rect">
            <a:avLst/>
          </a:prstGeom>
          <a:noFill/>
        </p:spPr>
        <p:txBody>
          <a:bodyPr wrap="square" rtlCol="0">
            <a:spAutoFit/>
          </a:bodyPr>
          <a:lstStyle/>
          <a:p>
            <a:r>
              <a:rPr lang="en-US" sz="2400" dirty="0" smtClean="0"/>
              <a:t>As we found  in our research the disease is </a:t>
            </a:r>
            <a:r>
              <a:rPr lang="en-US" sz="2400" dirty="0" err="1" smtClean="0"/>
              <a:t>hindrence</a:t>
            </a:r>
            <a:r>
              <a:rPr lang="en-US" sz="2400" dirty="0" smtClean="0"/>
              <a:t> in the growth of a plant not only in our university but all over the world …..</a:t>
            </a:r>
          </a:p>
          <a:p>
            <a:r>
              <a:rPr lang="en-US" sz="2400" dirty="0" smtClean="0"/>
              <a:t>So we want to proposed the idea of Disease detection technique by Deep learning or machine learning method….</a:t>
            </a:r>
            <a:endParaRPr lang="en-IN" sz="2400" dirty="0"/>
          </a:p>
        </p:txBody>
      </p:sp>
    </p:spTree>
    <p:extLst>
      <p:ext uri="{BB962C8B-B14F-4D97-AF65-F5344CB8AC3E}">
        <p14:creationId xmlns:p14="http://schemas.microsoft.com/office/powerpoint/2010/main" val="5184442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131662"/>
            <a:ext cx="9144000" cy="923330"/>
          </a:xfrm>
          <a:prstGeom prst="rect">
            <a:avLst/>
          </a:prstGeom>
        </p:spPr>
        <p:style>
          <a:lnRef idx="2">
            <a:schemeClr val="accent4"/>
          </a:lnRef>
          <a:fillRef idx="1">
            <a:schemeClr val="lt1"/>
          </a:fillRef>
          <a:effectRef idx="0">
            <a:schemeClr val="accent4"/>
          </a:effectRef>
          <a:fontRef idx="minor">
            <a:schemeClr val="dk1"/>
          </a:fontRef>
        </p:style>
        <p:txBody>
          <a:bodyPr wrap="squar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SOLUTION</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Tree>
    <p:extLst>
      <p:ext uri="{BB962C8B-B14F-4D97-AF65-F5344CB8AC3E}">
        <p14:creationId xmlns:p14="http://schemas.microsoft.com/office/powerpoint/2010/main" val="2718420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DISESASE DETECTION METHOD</a:t>
            </a:r>
            <a:br>
              <a:rPr lang="en-US" dirty="0" smtClean="0"/>
            </a:br>
            <a:r>
              <a:rPr lang="en-US" dirty="0" smtClean="0"/>
              <a:t>INTRODUCTION</a:t>
            </a:r>
            <a:endParaRPr lang="en-IN" dirty="0"/>
          </a:p>
        </p:txBody>
      </p:sp>
      <p:sp>
        <p:nvSpPr>
          <p:cNvPr id="3" name="Content Placeholder 2"/>
          <p:cNvSpPr>
            <a:spLocks noGrp="1"/>
          </p:cNvSpPr>
          <p:nvPr>
            <p:ph idx="1"/>
          </p:nvPr>
        </p:nvSpPr>
        <p:spPr/>
        <p:txBody>
          <a:bodyPr>
            <a:normAutofit fontScale="77500" lnSpcReduction="20000"/>
          </a:bodyPr>
          <a:lstStyle/>
          <a:p>
            <a:pPr algn="just"/>
            <a:r>
              <a:rPr lang="en-US" dirty="0"/>
              <a:t>In Agriculture, leaf diseases have grown to be a dilemma as it can cause a significant diminution in both the quality and quantity of agricultural yields</a:t>
            </a:r>
            <a:r>
              <a:rPr lang="en-US" dirty="0" smtClean="0"/>
              <a:t>.</a:t>
            </a:r>
            <a:r>
              <a:rPr lang="en-US" dirty="0"/>
              <a:t>  Thus, automated recognition of diseases on leaves plays a crucial role in the agriculture sector. This Crop Disease detection project is based on the same idea which can be used to detect disease in specific crops on which it is trained</a:t>
            </a:r>
            <a:r>
              <a:rPr lang="en-US" dirty="0" smtClean="0"/>
              <a:t>.</a:t>
            </a:r>
            <a:r>
              <a:rPr lang="en-US" dirty="0"/>
              <a:t> In Agriculture sector plants or crops, cultivation has seen fast development in both the quality and quantity of food production. However, the presence of diseases on crops especially on leaves has hindered the quality of agricultural goods. This severe effect can disturb any nation's economy especially of those where 70% of the inhabitants rely on the products from the agricultural sector for their livelihood and endurance. This problem can be solved by the detection of crop diseases and to detect crop disease this project can be used. This project will diagnose the disease based on images of leaves.</a:t>
            </a:r>
            <a:endParaRPr lang="en-US" dirty="0" smtClean="0"/>
          </a:p>
          <a:p>
            <a:endParaRPr lang="en-IN" dirty="0"/>
          </a:p>
        </p:txBody>
      </p:sp>
    </p:spTree>
    <p:extLst>
      <p:ext uri="{BB962C8B-B14F-4D97-AF65-F5344CB8AC3E}">
        <p14:creationId xmlns:p14="http://schemas.microsoft.com/office/powerpoint/2010/main" val="30227714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MATERIALS &amp; METHODS</a:t>
            </a:r>
            <a:endParaRPr lang="en-IN" dirty="0"/>
          </a:p>
        </p:txBody>
      </p:sp>
      <p:sp>
        <p:nvSpPr>
          <p:cNvPr id="3" name="Content Placeholder 2"/>
          <p:cNvSpPr>
            <a:spLocks noGrp="1"/>
          </p:cNvSpPr>
          <p:nvPr>
            <p:ph idx="1"/>
          </p:nvPr>
        </p:nvSpPr>
        <p:spPr/>
        <p:txBody>
          <a:bodyPr>
            <a:normAutofit fontScale="92500" lnSpcReduction="20000"/>
          </a:bodyPr>
          <a:lstStyle/>
          <a:p>
            <a:r>
              <a:rPr lang="en-IN" dirty="0" smtClean="0"/>
              <a:t>As we all working on 6 crops or plants but here we discuss methodology of tomato disease detection on leaf-</a:t>
            </a:r>
          </a:p>
          <a:p>
            <a:r>
              <a:rPr lang="en-US" dirty="0"/>
              <a:t>In this study, plant village tomato leaf images dataset was </a:t>
            </a:r>
            <a:r>
              <a:rPr lang="en-US" dirty="0" err="1" smtClean="0"/>
              <a:t>used.All</a:t>
            </a:r>
            <a:r>
              <a:rPr lang="en-US" dirty="0" smtClean="0"/>
              <a:t> </a:t>
            </a:r>
            <a:r>
              <a:rPr lang="en-US" dirty="0"/>
              <a:t>images were divided into 10 different classes, where one class is healthy and the other nine classes are unhealthy (such as- bacterial spot, early blight, leaf mold, </a:t>
            </a:r>
            <a:r>
              <a:rPr lang="en-US" dirty="0" err="1"/>
              <a:t>septoria</a:t>
            </a:r>
            <a:r>
              <a:rPr lang="en-US" dirty="0"/>
              <a:t> leaf spot, target spot, two-spotted spider mite, late bright mold, mosaic virus, and yellow leaf curl virus), and 9 unhealthy classes are categorized into five subgroups (namely-bacterial, viral, fungal, mold and mite disease). </a:t>
            </a:r>
            <a:endParaRPr lang="en-IN" dirty="0"/>
          </a:p>
        </p:txBody>
      </p:sp>
    </p:spTree>
    <p:extLst>
      <p:ext uri="{BB962C8B-B14F-4D97-AF65-F5344CB8AC3E}">
        <p14:creationId xmlns:p14="http://schemas.microsoft.com/office/powerpoint/2010/main" val="1149609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7504" y="164539"/>
            <a:ext cx="8928992" cy="1754326"/>
          </a:xfrm>
          <a:prstGeom prst="rect">
            <a:avLst/>
          </a:prstGeom>
        </p:spPr>
        <p:txBody>
          <a:bodyPr wrap="square">
            <a:spAutoFit/>
          </a:bodyPr>
          <a:lstStyle/>
          <a:p>
            <a:r>
              <a:rPr lang="en-US" dirty="0">
                <a:solidFill>
                  <a:srgbClr val="000000"/>
                </a:solidFill>
                <a:latin typeface="FSBrabo"/>
              </a:rPr>
              <a:t>The various CNN network has input image size requirements. Thus, the images were resized to 299 × 299 for Inceptionv3 and 224 × 224 for Resnet18, MobilenetV2, and DenseNet201. Using the mean and standard deviation of the images of the dataset, z-score normalization was used to normalize the images</a:t>
            </a:r>
            <a:r>
              <a:rPr lang="en-US" dirty="0" smtClean="0">
                <a:solidFill>
                  <a:srgbClr val="000000"/>
                </a:solidFill>
                <a:latin typeface="FSBrabo"/>
              </a:rPr>
              <a:t>.</a:t>
            </a:r>
            <a:r>
              <a:rPr lang="en-US" dirty="0"/>
              <a:t> the input is convolved with filters called kernels, that is, a number of filters slide over the feature map of the previous layer, to produce output feature maps.</a:t>
            </a:r>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2132856"/>
            <a:ext cx="6753225" cy="334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3455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IN" dirty="0"/>
          </a:p>
        </p:txBody>
      </p:sp>
      <p:sp>
        <p:nvSpPr>
          <p:cNvPr id="3" name="Content Placeholder 2"/>
          <p:cNvSpPr>
            <a:spLocks noGrp="1"/>
          </p:cNvSpPr>
          <p:nvPr>
            <p:ph idx="1"/>
          </p:nvPr>
        </p:nvSpPr>
        <p:spPr/>
        <p:txBody>
          <a:bodyPr>
            <a:normAutofit fontScale="25000" lnSpcReduction="20000"/>
          </a:bodyPr>
          <a:lstStyle/>
          <a:p>
            <a:pPr marL="0" indent="0">
              <a:buNone/>
            </a:pPr>
            <a:r>
              <a:rPr lang="en-US" sz="2400" dirty="0" smtClean="0"/>
              <a:t>   </a:t>
            </a:r>
            <a:r>
              <a:rPr lang="en-US" sz="9600" dirty="0" smtClean="0"/>
              <a:t>1.</a:t>
            </a:r>
            <a:r>
              <a:rPr lang="en-US" sz="2400" dirty="0" smtClean="0"/>
              <a:t>      </a:t>
            </a:r>
            <a:r>
              <a:rPr lang="en-US" sz="6400" dirty="0" err="1" smtClean="0"/>
              <a:t>Shruthi</a:t>
            </a:r>
            <a:r>
              <a:rPr lang="en-US" sz="6400" dirty="0" smtClean="0"/>
              <a:t> </a:t>
            </a:r>
            <a:r>
              <a:rPr lang="en-US" sz="6400" dirty="0"/>
              <a:t>U, </a:t>
            </a:r>
            <a:r>
              <a:rPr lang="en-US" sz="6400" dirty="0" err="1"/>
              <a:t>Nagaveni</a:t>
            </a:r>
            <a:r>
              <a:rPr lang="en-US" sz="6400" dirty="0"/>
              <a:t> V, </a:t>
            </a:r>
            <a:r>
              <a:rPr lang="en-US" sz="6400" dirty="0" err="1"/>
              <a:t>Raghavendra</a:t>
            </a:r>
            <a:r>
              <a:rPr lang="en-US" sz="6400" dirty="0"/>
              <a:t> B K proposed A review on machine learning classification techniques for plant disease detection shows different machine learning classification are used to detect the crop disease. The different classification methods are Artificial Neural Network (ANN) classification technique, K-nearest neighbor classification technique, Convolutional Neural Network classification, fuzzy classifier and Support Vector Machine (SVM) classification methods. From above mentioned techniques </a:t>
            </a:r>
            <a:r>
              <a:rPr lang="en-US" sz="6400" dirty="0" err="1"/>
              <a:t>Convolutionsl</a:t>
            </a:r>
            <a:r>
              <a:rPr lang="en-US" sz="6400" dirty="0"/>
              <a:t> Neural Network provides high accuracy compared to other methods and detect more number of diseases in multiple crops [1].</a:t>
            </a:r>
          </a:p>
          <a:p>
            <a:pPr marL="0" indent="0">
              <a:buNone/>
            </a:pPr>
            <a:r>
              <a:rPr lang="en-US" sz="7200" dirty="0" smtClean="0"/>
              <a:t> </a:t>
            </a:r>
            <a:r>
              <a:rPr lang="en-US" sz="14400" dirty="0" smtClean="0"/>
              <a:t>REFERENCES</a:t>
            </a:r>
            <a:endParaRPr lang="en-US" sz="16000" dirty="0"/>
          </a:p>
          <a:p>
            <a:pPr marL="0" indent="0">
              <a:buNone/>
            </a:pPr>
            <a:r>
              <a:rPr lang="en-US" sz="6400" dirty="0" smtClean="0"/>
              <a:t>Mrs</a:t>
            </a:r>
            <a:r>
              <a:rPr lang="en-US" sz="6400" dirty="0"/>
              <a:t>. </a:t>
            </a:r>
            <a:r>
              <a:rPr lang="en-US" sz="6400" dirty="0" err="1"/>
              <a:t>Shruti</a:t>
            </a:r>
            <a:r>
              <a:rPr lang="en-US" sz="6400" dirty="0"/>
              <a:t> U, </a:t>
            </a:r>
            <a:r>
              <a:rPr lang="en-US" sz="6400" dirty="0" err="1"/>
              <a:t>Dr.Nagaveni</a:t>
            </a:r>
            <a:r>
              <a:rPr lang="en-US" sz="6400" dirty="0"/>
              <a:t> V, </a:t>
            </a:r>
            <a:r>
              <a:rPr lang="en-US" sz="6400" dirty="0" err="1"/>
              <a:t>Dr.Raghavendra</a:t>
            </a:r>
            <a:r>
              <a:rPr lang="en-US" sz="6400" dirty="0"/>
              <a:t> B K A review on machine </a:t>
            </a:r>
            <a:r>
              <a:rPr lang="en-US" sz="6400" dirty="0" smtClean="0"/>
              <a:t> learning classification </a:t>
            </a:r>
            <a:r>
              <a:rPr lang="en-US" sz="6400" dirty="0"/>
              <a:t>techniques for plant disease detection 5th International Conference on </a:t>
            </a:r>
            <a:r>
              <a:rPr lang="en-US" sz="6400" dirty="0" smtClean="0"/>
              <a:t>Advanced Computing </a:t>
            </a:r>
            <a:r>
              <a:rPr lang="en-US" sz="6400" dirty="0"/>
              <a:t>&amp; Communication Systems (ICACCS) 2019.</a:t>
            </a:r>
          </a:p>
          <a:p>
            <a:pPr marL="0" indent="0">
              <a:buNone/>
            </a:pPr>
            <a:r>
              <a:rPr lang="en-US" sz="9600" dirty="0" smtClean="0"/>
              <a:t>2. </a:t>
            </a:r>
            <a:r>
              <a:rPr lang="en-US" sz="6400" dirty="0" err="1"/>
              <a:t>A</a:t>
            </a:r>
            <a:r>
              <a:rPr lang="en-US" sz="6400" dirty="0" err="1" smtClean="0"/>
              <a:t>nitha</a:t>
            </a:r>
            <a:r>
              <a:rPr lang="en-US" sz="6400" dirty="0" smtClean="0"/>
              <a:t>  proposed </a:t>
            </a:r>
            <a:r>
              <a:rPr lang="en-US" sz="6400" dirty="0"/>
              <a:t>Rice disease detection using deep learning which proposes an automatic disease detection using deep neural network. The developed model is capable of detecting 3 different disease of paddy and also detect the healthy leaf </a:t>
            </a:r>
            <a:r>
              <a:rPr lang="en-US" sz="6400" dirty="0" err="1"/>
              <a:t>image.The</a:t>
            </a:r>
            <a:r>
              <a:rPr lang="en-US" sz="6400" dirty="0"/>
              <a:t> dataset was trained with three CNN architectures and achieved a high accuracy of 99.53% </a:t>
            </a:r>
            <a:r>
              <a:rPr lang="en-US" sz="6400" dirty="0" smtClean="0"/>
              <a:t>.</a:t>
            </a:r>
          </a:p>
          <a:p>
            <a:pPr marL="0" indent="0">
              <a:buNone/>
            </a:pPr>
            <a:r>
              <a:rPr lang="en-IN" sz="14400" dirty="0" smtClean="0"/>
              <a:t>REFERENCES</a:t>
            </a:r>
            <a:endParaRPr lang="en-IN" sz="14400" dirty="0"/>
          </a:p>
          <a:p>
            <a:pPr marL="0" indent="0">
              <a:buNone/>
            </a:pPr>
            <a:r>
              <a:rPr lang="en-US" dirty="0" smtClean="0"/>
              <a:t>  </a:t>
            </a:r>
            <a:r>
              <a:rPr lang="en-US" sz="7200" dirty="0" smtClean="0"/>
              <a:t>V</a:t>
            </a:r>
            <a:r>
              <a:rPr lang="en-US" sz="7200" dirty="0"/>
              <a:t>. </a:t>
            </a:r>
            <a:r>
              <a:rPr lang="en-US" sz="7200" dirty="0" err="1"/>
              <a:t>Vanitha</a:t>
            </a:r>
            <a:r>
              <a:rPr lang="en-US" sz="7200" dirty="0"/>
              <a:t> Rice disease detection using deep learning, International Journal of Recent Technology and Engineering (IJRTE) ,</a:t>
            </a:r>
            <a:r>
              <a:rPr lang="en-US" sz="7200" dirty="0" err="1"/>
              <a:t>Vol</a:t>
            </a:r>
            <a:r>
              <a:rPr lang="en-US" sz="7200" dirty="0"/>
              <a:t> 7,Issue- 5S3, Feb2019.</a:t>
            </a:r>
          </a:p>
          <a:p>
            <a:r>
              <a:rPr lang="en-US" dirty="0" smtClean="0"/>
              <a:t/>
            </a:r>
            <a:br>
              <a:rPr lang="en-US" dirty="0" smtClean="0"/>
            </a:br>
            <a:r>
              <a:rPr lang="en-IN" dirty="0"/>
              <a:t/>
            </a:r>
            <a:br>
              <a:rPr lang="en-IN" dirty="0"/>
            </a:br>
            <a:endParaRPr lang="en-IN" dirty="0" smtClean="0"/>
          </a:p>
        </p:txBody>
      </p:sp>
    </p:spTree>
    <p:extLst>
      <p:ext uri="{BB962C8B-B14F-4D97-AF65-F5344CB8AC3E}">
        <p14:creationId xmlns:p14="http://schemas.microsoft.com/office/powerpoint/2010/main" val="39181998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00013"/>
            <a:ext cx="8964613" cy="6769101"/>
          </a:xfrm>
        </p:spPr>
        <p:txBody>
          <a:bodyPr>
            <a:normAutofit fontScale="47500" lnSpcReduction="20000"/>
          </a:bodyPr>
          <a:lstStyle/>
          <a:p>
            <a:pPr marL="0" indent="0">
              <a:buNone/>
            </a:pPr>
            <a:r>
              <a:rPr lang="en-US" dirty="0"/>
              <a:t/>
            </a:r>
            <a:br>
              <a:rPr lang="en-US" dirty="0"/>
            </a:br>
            <a:r>
              <a:rPr lang="en-IN" dirty="0"/>
              <a:t/>
            </a:r>
            <a:br>
              <a:rPr lang="en-IN" dirty="0"/>
            </a:br>
            <a:r>
              <a:rPr lang="en-IN" dirty="0" smtClean="0"/>
              <a:t>  </a:t>
            </a:r>
            <a:r>
              <a:rPr lang="en-IN" sz="9600" dirty="0" smtClean="0"/>
              <a:t>3.</a:t>
            </a:r>
            <a:r>
              <a:rPr lang="en-US" sz="2800" dirty="0" smtClean="0"/>
              <a:t>  </a:t>
            </a:r>
          </a:p>
          <a:p>
            <a:pPr marL="0" indent="0">
              <a:buNone/>
            </a:pPr>
            <a:r>
              <a:rPr lang="en-US" sz="2800" dirty="0" smtClean="0"/>
              <a:t> </a:t>
            </a:r>
            <a:r>
              <a:rPr lang="en-US" sz="3800" dirty="0"/>
              <a:t>disease identification and classification by integrating support vector machine with deep convolutional neural network represents a system to identify the rice disease and help the farmers to take proper decision to control the disease and also help them to increase production. They have built a AI model by integration of Support Vector Machine(SVM) with Deep Convolutional Neural Network(DCNN). Model identifies and classifies nine types of rice </a:t>
            </a:r>
            <a:r>
              <a:rPr lang="en-US" sz="3800" dirty="0" smtClean="0"/>
              <a:t>disease  </a:t>
            </a:r>
            <a:r>
              <a:rPr lang="en-US" sz="3800" dirty="0"/>
              <a:t>an accuracy of 97.5% .</a:t>
            </a:r>
            <a:endParaRPr lang="en-US" sz="3800" dirty="0" smtClean="0"/>
          </a:p>
          <a:p>
            <a:pPr marL="0" indent="0">
              <a:buNone/>
            </a:pPr>
            <a:r>
              <a:rPr lang="en-IN" sz="3600" dirty="0" smtClean="0"/>
              <a:t> </a:t>
            </a:r>
            <a:r>
              <a:rPr lang="en-IN" sz="5800" dirty="0" smtClean="0"/>
              <a:t>REFERENCES</a:t>
            </a:r>
            <a:endParaRPr lang="en-IN" sz="5800" dirty="0"/>
          </a:p>
          <a:p>
            <a:pPr marL="0" indent="0">
              <a:buNone/>
            </a:pPr>
            <a:r>
              <a:rPr lang="en-IN" sz="3800" dirty="0"/>
              <a:t>Md. </a:t>
            </a:r>
            <a:r>
              <a:rPr lang="en-IN" sz="3800" dirty="0" err="1"/>
              <a:t>Jahid</a:t>
            </a:r>
            <a:r>
              <a:rPr lang="en-IN" sz="3800" dirty="0"/>
              <a:t> </a:t>
            </a:r>
            <a:r>
              <a:rPr lang="en-IN" sz="3800" dirty="0" err="1"/>
              <a:t>Hasan</a:t>
            </a:r>
            <a:r>
              <a:rPr lang="en-IN" sz="3800" dirty="0"/>
              <a:t>, </a:t>
            </a:r>
            <a:r>
              <a:rPr lang="en-IN" sz="3800" dirty="0" err="1"/>
              <a:t>Shamim</a:t>
            </a:r>
            <a:r>
              <a:rPr lang="en-IN" sz="3800" dirty="0"/>
              <a:t> </a:t>
            </a:r>
            <a:r>
              <a:rPr lang="en-IN" sz="3800" dirty="0" err="1"/>
              <a:t>Mahbub</a:t>
            </a:r>
            <a:r>
              <a:rPr lang="en-IN" sz="3800" dirty="0"/>
              <a:t>, Md. Abu </a:t>
            </a:r>
            <a:r>
              <a:rPr lang="en-IN" sz="3800" dirty="0" err="1"/>
              <a:t>Nasim</a:t>
            </a:r>
            <a:r>
              <a:rPr lang="en-IN" sz="3800" dirty="0"/>
              <a:t>, Md. </a:t>
            </a:r>
            <a:r>
              <a:rPr lang="en-IN" sz="3800" dirty="0" err="1"/>
              <a:t>Shahin</a:t>
            </a:r>
            <a:r>
              <a:rPr lang="en-IN" sz="3800" dirty="0"/>
              <a:t> </a:t>
            </a:r>
            <a:r>
              <a:rPr lang="en-IN" sz="3800" dirty="0" err="1"/>
              <a:t>Alom</a:t>
            </a:r>
            <a:r>
              <a:rPr lang="en-IN" sz="3800" dirty="0"/>
              <a:t> Rice disease identification and classification by integrating support vector machine with deep convolutional neural </a:t>
            </a:r>
            <a:r>
              <a:rPr lang="en-IN" sz="3800" dirty="0" smtClean="0"/>
              <a:t>network,2019</a:t>
            </a:r>
            <a:endParaRPr lang="en-US" sz="5900" dirty="0"/>
          </a:p>
          <a:p>
            <a:pPr marL="0" indent="0">
              <a:buNone/>
            </a:pPr>
            <a:r>
              <a:rPr lang="en-US" dirty="0" smtClean="0"/>
              <a:t> </a:t>
            </a:r>
            <a:r>
              <a:rPr lang="en-US" sz="9600" dirty="0" smtClean="0"/>
              <a:t>4.</a:t>
            </a:r>
          </a:p>
          <a:p>
            <a:pPr marL="0" indent="0">
              <a:buNone/>
            </a:pPr>
            <a:r>
              <a:rPr lang="en-US" sz="3800" dirty="0" err="1" smtClean="0"/>
              <a:t>Anuradha</a:t>
            </a:r>
            <a:r>
              <a:rPr lang="en-US" sz="3800" dirty="0" smtClean="0"/>
              <a:t> </a:t>
            </a:r>
            <a:r>
              <a:rPr lang="en-US" sz="3800" dirty="0"/>
              <a:t>badge proposed Crop disease detection using Machine learning: Indian Agriculture how diseases affecting the less yield and how machine learning technique will help us to detect the disease and help the farmers to take necessary action. They used </a:t>
            </a:r>
            <a:r>
              <a:rPr lang="en-US" sz="3800" dirty="0" err="1"/>
              <a:t>cannys</a:t>
            </a:r>
            <a:r>
              <a:rPr lang="en-US" sz="3800" dirty="0"/>
              <a:t> edge detection algorithm for the efficient detection of crop disease by taking image of </a:t>
            </a:r>
            <a:r>
              <a:rPr lang="en-US" sz="3800" dirty="0" smtClean="0"/>
              <a:t>crop.</a:t>
            </a:r>
            <a:endParaRPr lang="en-US" dirty="0" smtClean="0"/>
          </a:p>
          <a:p>
            <a:pPr marL="0" indent="0">
              <a:buNone/>
            </a:pPr>
            <a:r>
              <a:rPr lang="en-US" sz="5900" dirty="0" smtClean="0"/>
              <a:t>REFERENCESS</a:t>
            </a:r>
            <a:endParaRPr lang="en-US" sz="5900" dirty="0"/>
          </a:p>
          <a:p>
            <a:pPr marL="0" indent="0">
              <a:buNone/>
            </a:pPr>
            <a:r>
              <a:rPr lang="en-US" sz="3800" dirty="0" err="1"/>
              <a:t>Anuradha</a:t>
            </a:r>
            <a:r>
              <a:rPr lang="en-US" sz="3800" dirty="0"/>
              <a:t> badge Crop disease detection using Machine learning : Indian agriculture, International Research Journal of Engineering and Technology (IRJET) ,05issue :09, Sept 2018..</a:t>
            </a:r>
          </a:p>
          <a:p>
            <a:endParaRPr lang="en-US" sz="3800" dirty="0"/>
          </a:p>
          <a:p>
            <a:endParaRPr lang="en-IN" sz="3800" dirty="0"/>
          </a:p>
        </p:txBody>
      </p:sp>
    </p:spTree>
    <p:extLst>
      <p:ext uri="{BB962C8B-B14F-4D97-AF65-F5344CB8AC3E}">
        <p14:creationId xmlns:p14="http://schemas.microsoft.com/office/powerpoint/2010/main" val="1913537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 &amp; DISCUSSION</a:t>
            </a:r>
            <a:endParaRPr lang="en-IN" dirty="0"/>
          </a:p>
        </p:txBody>
      </p:sp>
      <p:sp>
        <p:nvSpPr>
          <p:cNvPr id="3" name="Content Placeholder 2"/>
          <p:cNvSpPr>
            <a:spLocks noGrp="1"/>
          </p:cNvSpPr>
          <p:nvPr>
            <p:ph idx="1"/>
          </p:nvPr>
        </p:nvSpPr>
        <p:spPr>
          <a:xfrm>
            <a:off x="457200" y="1600201"/>
            <a:ext cx="8229600" cy="1036711"/>
          </a:xfrm>
        </p:spPr>
        <p:txBody>
          <a:bodyPr>
            <a:normAutofit fontScale="62500" lnSpcReduction="20000"/>
          </a:bodyPr>
          <a:lstStyle/>
          <a:p>
            <a:r>
              <a:rPr lang="en-IN" dirty="0" smtClean="0"/>
              <a:t>Here we have some  data of LPU{LOVELY PROFESSIONAL UNIVERSITY } </a:t>
            </a:r>
            <a:r>
              <a:rPr lang="en-IN" dirty="0" err="1" smtClean="0"/>
              <a:t>Agri</a:t>
            </a:r>
            <a:r>
              <a:rPr lang="en-IN" dirty="0" smtClean="0"/>
              <a:t>-Farm[Poly-House] Where  we interact with a food technology student and </a:t>
            </a:r>
            <a:r>
              <a:rPr lang="en-IN" dirty="0" err="1" smtClean="0"/>
              <a:t>dicuss</a:t>
            </a:r>
            <a:r>
              <a:rPr lang="en-IN" dirty="0" smtClean="0"/>
              <a:t> about millet a one of most famous crop of </a:t>
            </a:r>
            <a:r>
              <a:rPr lang="en-IN" dirty="0" err="1" smtClean="0"/>
              <a:t>punjab</a:t>
            </a:r>
            <a:r>
              <a:rPr lang="en-IN" dirty="0" smtClean="0"/>
              <a:t> as well as important in </a:t>
            </a:r>
            <a:r>
              <a:rPr lang="en-IN" dirty="0" err="1" smtClean="0"/>
              <a:t>punjabi</a:t>
            </a:r>
            <a:r>
              <a:rPr lang="en-IN" dirty="0" smtClean="0"/>
              <a:t> culture.</a:t>
            </a:r>
            <a:endParaRPr lang="en-IN" dirty="0"/>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2636912"/>
            <a:ext cx="2195736"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7784" y="2636912"/>
            <a:ext cx="2664296"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8144" y="2636912"/>
            <a:ext cx="298326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852021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38</TotalTime>
  <Words>749</Words>
  <Application>Microsoft Office PowerPoint</Application>
  <PresentationFormat>On-screen Show (4:3)</PresentationFormat>
  <Paragraphs>56</Paragraphs>
  <Slides>14</Slides>
  <Notes>2</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Apex</vt:lpstr>
      <vt:lpstr>6.PALMS</vt:lpstr>
      <vt:lpstr>PowerPoint Presentation</vt:lpstr>
      <vt:lpstr>PowerPoint Presentation</vt:lpstr>
      <vt:lpstr>DISESASE DETECTION METHOD INTRODUCTION</vt:lpstr>
      <vt:lpstr>MATERIALS &amp; METHODS</vt:lpstr>
      <vt:lpstr>PowerPoint Presentation</vt:lpstr>
      <vt:lpstr>LITERATURE REVIEW</vt:lpstr>
      <vt:lpstr>PowerPoint Presentation</vt:lpstr>
      <vt:lpstr>RESULTS &amp; DISCUSSION</vt:lpstr>
      <vt:lpstr>CONCLUSION</vt:lpstr>
      <vt:lpstr>PowerPoint Presentation</vt:lpstr>
      <vt:lpstr>OUR WORK FOR SUSTAINABILITY DEVELOPMENT</vt:lpstr>
      <vt:lpstr>REFRENCES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Anvi Yadav</dc:creator>
  <cp:lastModifiedBy>Anvi Yadav</cp:lastModifiedBy>
  <cp:revision>5</cp:revision>
  <dcterms:created xsi:type="dcterms:W3CDTF">2022-11-20T05:46:32Z</dcterms:created>
  <dcterms:modified xsi:type="dcterms:W3CDTF">2022-11-27T08:01:37Z</dcterms:modified>
</cp:coreProperties>
</file>

<file path=docProps/thumbnail.jpeg>
</file>